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8"/>
  </p:notesMasterIdLst>
  <p:sldIdLst>
    <p:sldId id="256" r:id="rId2"/>
    <p:sldId id="257" r:id="rId3"/>
    <p:sldId id="274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78" r:id="rId21"/>
    <p:sldId id="279" r:id="rId22"/>
    <p:sldId id="280" r:id="rId23"/>
    <p:sldId id="281" r:id="rId24"/>
    <p:sldId id="285" r:id="rId25"/>
    <p:sldId id="284" r:id="rId26"/>
    <p:sldId id="282" r:id="rId27"/>
  </p:sldIdLst>
  <p:sldSz cx="9144000" cy="6858000" type="screen4x3"/>
  <p:notesSz cx="9144000" cy="6858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1EEDC1-FAA7-40CB-9987-239228A89984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3C6310-AA21-4CC4-9AB5-2525F75AC1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3DFA7C-1270-4C59-BE9C-8ED69C262996}" type="slidenum">
              <a:rPr lang="hu-HU" smtClean="0"/>
              <a:pPr/>
              <a:t>14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0784-44B4-46F7-A395-4CB8761F82F6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0B8A-BD79-4562-A1C3-8C9EC612B0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AFB0-FA47-4AD0-B790-310928A6DB46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ECC5-DEA9-4323-978C-6DEDD1F8A9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8EFB-B2EB-47E9-8F11-2BD6BEF38CD2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B1F9-00CF-4886-8C75-6A771AC49A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5786-547D-4F0D-8B45-5F035317D472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087F-0E38-48C2-B852-71EA06CB26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3950-0451-4679-8F28-DA9700D79886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AA0F-88B6-4EE0-8643-B7E8E8388D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7DB4-B242-4A27-AE2C-DB63026C5F58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16DD-F8FC-4C53-9545-F51C5DDD8A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77D1-37BD-40E4-81F7-ECA2900F6B29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4AE9-14BD-460E-8263-91A14271F0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A726-4E65-463F-986A-5B3AF47BC1A8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D243-4E93-4F2C-B79A-DE214F2AB3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25B0-829F-4FED-8019-9A1C8D543F37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BCF6-CA11-4EFF-A28D-AF7867789D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85AA-2F13-4008-8611-1CC58BDA5BFC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D609-9E03-4F29-B980-AA9A03C3D4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erékszögű háromszög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zabadkézi sokszög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zabadkézi sokszög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3768-9F6F-40CF-9804-CDCCD11764FC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A954-DA21-4F3B-B95E-0B08635968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EE5EFA-946E-432E-AEB9-8A427963393B}" type="datetimeFigureOut">
              <a:rPr lang="hu-HU"/>
              <a:pPr>
                <a:defRPr/>
              </a:pPr>
              <a:t>2017.11.17.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4CCC52-38ED-4A46-A86C-20B7D8B72E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0" r:id="rId2"/>
    <p:sldLayoutId id="2147483849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50" r:id="rId9"/>
    <p:sldLayoutId id="2147483846" r:id="rId10"/>
    <p:sldLayoutId id="21474838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sz="4400" b="1" smtClean="0"/>
              <a:t>A matematika tanításának és tanulásának néhány kognitív pszichológiai kérdése</a:t>
            </a: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 bwMode="blackWhite"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lvl="8" algn="ctr">
              <a:buFontTx/>
              <a:buNone/>
              <a:defRPr/>
            </a:pPr>
            <a:endParaRPr lang="hu-HU" dirty="0" smtClean="0">
              <a:latin typeface="Calibri" pitchFamily="34" charset="0"/>
            </a:endParaRPr>
          </a:p>
          <a:p>
            <a:pPr lvl="8" algn="ctr">
              <a:buFontTx/>
              <a:buNone/>
              <a:defRPr/>
            </a:pPr>
            <a:endParaRPr lang="hu-HU" dirty="0" smtClean="0">
              <a:latin typeface="Calibri" pitchFamily="34" charset="0"/>
            </a:endParaRPr>
          </a:p>
          <a:p>
            <a:pPr lvl="8" algn="ctr">
              <a:buFontTx/>
              <a:buNone/>
              <a:defRPr/>
            </a:pPr>
            <a:endParaRPr lang="hu-HU" dirty="0" smtClean="0">
              <a:latin typeface="Calibri" pitchFamily="34" charset="0"/>
            </a:endParaRPr>
          </a:p>
          <a:p>
            <a:pPr lvl="8" algn="ctr">
              <a:buFontTx/>
              <a:buNone/>
              <a:defRPr/>
            </a:pPr>
            <a:endParaRPr lang="hu-HU" dirty="0" smtClean="0">
              <a:latin typeface="Calibri" pitchFamily="34" charset="0"/>
            </a:endParaRPr>
          </a:p>
          <a:p>
            <a:pPr lvl="8" algn="ctr">
              <a:buFontTx/>
              <a:buNone/>
              <a:defRPr/>
            </a:pPr>
            <a:endParaRPr lang="hu-HU" dirty="0" smtClean="0">
              <a:latin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Ambrus András ny. egyetemi docens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ELTE TTK Matematikatanítási és Módszertani Központ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z="4000" b="1" smtClean="0">
                <a:latin typeface="Times New Roman" pitchFamily="18" charset="0"/>
                <a:cs typeface="Times New Roman" pitchFamily="18" charset="0"/>
              </a:rPr>
              <a:t>       Hosszú távú memória 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Nincs kapacitás és időkorlát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Az ismereteket sémákban tároljuk. 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Séma: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szervezett, rendezett információ struktúra. Egy séma az információ elemeket úgy kategorizálja, ahogy a későbbiekben használni fogjuk. Sémák hierarchikusan rendezettek. 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Problémamegoldás sémája,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egy-egy eljárás sémájáról is beszélhetünk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u-H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TANULÁS LÉNYEGE: SÉMÁK ELSAJÁTÍTÁSA ÉS AUTOMATIZÁLÁSA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Times New Roman" pitchFamily="18" charset="0"/>
                <a:cs typeface="Times New Roman" pitchFamily="18" charset="0"/>
              </a:rPr>
              <a:t>A tanulás fő célja a hosszú távú memória megváltoztatása, bővítése, gazdagítása. Nincs változás a HTM-ben, nincs tanulás! </a:t>
            </a:r>
          </a:p>
          <a:p>
            <a:pPr eaLnBrk="1" hangingPunct="1"/>
            <a:r>
              <a:rPr lang="hu-HU" b="1" smtClean="0">
                <a:latin typeface="Times New Roman" pitchFamily="18" charset="0"/>
                <a:cs typeface="Times New Roman" pitchFamily="18" charset="0"/>
              </a:rPr>
              <a:t>Sémák konstruálása és sémák automatizálása a tanulás lényege. </a:t>
            </a:r>
          </a:p>
          <a:p>
            <a:pPr eaLnBrk="1" hangingPunct="1"/>
            <a:r>
              <a:rPr lang="hu-HU" smtClean="0">
                <a:latin typeface="Times New Roman" pitchFamily="18" charset="0"/>
                <a:cs typeface="Times New Roman" pitchFamily="18" charset="0"/>
              </a:rPr>
              <a:t>MM ás HTM kapcsolata fontos. Ha a HTM-ben lévő sémák előhívhatók az MM-be, akkor eltűnik az MM kapacitás és időkorlátja!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COGNITIVE LOAD THEORY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KOGNITÍV TERHELÉS ELMÉLETE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Times New Roman" pitchFamily="18" charset="0"/>
                <a:cs typeface="Times New Roman" pitchFamily="18" charset="0"/>
              </a:rPr>
              <a:t>Kognitív terhelés(KT): az információ feldolgozása által okozott terhelés az oktatási folyamatban. </a:t>
            </a:r>
          </a:p>
          <a:p>
            <a:pPr eaLnBrk="1" hangingPunct="1"/>
            <a:r>
              <a:rPr lang="hu-HU" smtClean="0">
                <a:latin typeface="Times New Roman" pitchFamily="18" charset="0"/>
                <a:cs typeface="Times New Roman" pitchFamily="18" charset="0"/>
              </a:rPr>
              <a:t>Fajtái: </a:t>
            </a:r>
            <a:r>
              <a:rPr lang="hu-HU" b="1" smtClean="0">
                <a:latin typeface="Times New Roman" pitchFamily="18" charset="0"/>
                <a:cs typeface="Times New Roman" pitchFamily="18" charset="0"/>
              </a:rPr>
              <a:t>belső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 terhelés a feladat komponensei között lévő kapcsolatok határozzák meg. </a:t>
            </a:r>
          </a:p>
          <a:p>
            <a:pPr eaLnBrk="1" hangingPunct="1"/>
            <a:r>
              <a:rPr lang="hu-HU" b="1" smtClean="0">
                <a:latin typeface="Times New Roman" pitchFamily="18" charset="0"/>
                <a:cs typeface="Times New Roman" pitchFamily="18" charset="0"/>
              </a:rPr>
              <a:t>Külső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terhelés a feladat tanítási körülményei által okozott terhelés. </a:t>
            </a:r>
          </a:p>
          <a:p>
            <a:pPr eaLnBrk="1" hangingPunct="1"/>
            <a:r>
              <a:rPr lang="hu-HU" b="1" smtClean="0">
                <a:latin typeface="Times New Roman" pitchFamily="18" charset="0"/>
                <a:cs typeface="Times New Roman" pitchFamily="18" charset="0"/>
              </a:rPr>
              <a:t>Lényegi terhelés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egy séma konstruálásához és automatizálásához szükséges kapacitás </a:t>
            </a:r>
          </a:p>
          <a:p>
            <a:pPr eaLnBrk="1" hangingPunct="1"/>
            <a:r>
              <a:rPr lang="hu-HU" b="1" smtClean="0">
                <a:latin typeface="Times New Roman" pitchFamily="18" charset="0"/>
                <a:cs typeface="Times New Roman" pitchFamily="18" charset="0"/>
              </a:rPr>
              <a:t>KT mérése: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hatfokozatú szubjektív skála, szem mozgás, szív pulzus mérése, kettős feladat végzése </a:t>
            </a:r>
            <a:endParaRPr lang="hu-H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400" b="1" smtClean="0">
                <a:solidFill>
                  <a:srgbClr val="000000"/>
                </a:solidFill>
              </a:rPr>
              <a:t>KTE ÉS A PROBLÉMA-MEGOLDÁS</a:t>
            </a:r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000" dirty="0" smtClean="0">
                <a:solidFill>
                  <a:prstClr val="black"/>
                </a:solidFill>
                <a:latin typeface="Calibri"/>
              </a:rPr>
              <a:t>A kezdők számára új problémák megoldása esetén az eszközök-cél elemzés </a:t>
            </a: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(means-end analysis)</a:t>
            </a:r>
            <a:r>
              <a:rPr lang="hu-HU" sz="3000" dirty="0" smtClean="0">
                <a:solidFill>
                  <a:prstClr val="black"/>
                </a:solidFill>
                <a:latin typeface="Calibri"/>
              </a:rPr>
              <a:t> módszer alkalmazása szükségessé teszi a probléma kiinduló adatainak, a célnak, a kezdet és cél távolságának, a lehetséges megoldási eszközöknek tudatos észben tartását, ami nagyon megterhelheti a MM kapacitását. A másik probléma, hogy a megoldási séma elsajátítása nem megy ilyen módon, mivel a tanuló a kérdés megválaszolására törekszik. </a:t>
            </a:r>
            <a:endParaRPr lang="hu-HU" sz="3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MEGOLDÁSI SÉMÁK ELSAJÁTÍTÁSA, AUTOMATIZÁLÁSA!!!!!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7188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Gyakorlott probléma-megoldók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HTM-ban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tárolják a fogalmakat, eljárásokat, melyeket mentális sémáknak is nevezünk. Ezen sémák java automatizált! Új probléma esetén gyorsan kiválasztják a probléma-helyzethez megfelelő sémát az ahhoz tartozó megoldási lépésekkel együtt. Gyakran ez intuitíve történik. (Mit? Mikor? Hogyan? Miért?)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Jó probléma-megoldás feltétele, hogy a megoldó 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HTM-jában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legyen egy masszív ismeret és készség mennyiség egy adott területtel kapcsolatban, melyekből elő tudja hívni a probléma-helyzetnek megfelelő sémát a releváns megoldási lépésekkel együtt.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b="1" smtClean="0">
                <a:solidFill>
                  <a:srgbClr val="000000"/>
                </a:solidFill>
              </a:rPr>
              <a:t>PROBLÉMÁK TELJESEN ÖNÁLLÓ FELDEZTETÉS, PROBLÉMA-MEGOLDÁS ESETÉN</a:t>
            </a:r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 dirty="0" smtClean="0">
                <a:solidFill>
                  <a:prstClr val="black"/>
                </a:solidFill>
                <a:latin typeface="Calibri"/>
              </a:rPr>
              <a:t>1. Csak néhány tanuló képes megoldani a problémát, a többség csak másolni fog, esetleg nem is érti. 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 dirty="0" smtClean="0">
                <a:solidFill>
                  <a:prstClr val="black"/>
                </a:solidFill>
                <a:latin typeface="Calibri"/>
              </a:rPr>
              <a:t>2. Kísérletek szerint azon tanulókban, akik valami hamisat fölfedeztek ez marad meg, nem a kívánt. 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 dirty="0" smtClean="0">
                <a:solidFill>
                  <a:prstClr val="black"/>
                </a:solidFill>
                <a:latin typeface="Calibri"/>
              </a:rPr>
              <a:t>3. Időfaktor is kedvezőbb teljes tanári magyarázat esetén. 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200" dirty="0" smtClean="0">
                <a:solidFill>
                  <a:prstClr val="black"/>
                </a:solidFill>
                <a:latin typeface="Calibri"/>
              </a:rPr>
              <a:t>4. A tanulók közti teljesítmény különbség nő.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KEZDŐ ÉS GYAKORLOTT FELADATMEGOLDÓK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ClrTx/>
              <a:buSzTx/>
              <a:buFont typeface="Arial" charset="0"/>
              <a:buChar char="•"/>
            </a:pPr>
            <a:r>
              <a:rPr lang="hu-HU" sz="3200" smtClean="0">
                <a:solidFill>
                  <a:srgbClr val="000000"/>
                </a:solidFill>
                <a:latin typeface="Calibri" pitchFamily="34" charset="0"/>
              </a:rPr>
              <a:t>A kognitív terhelés függ a tanuló meglévő ismereteitől, sémáitól. Lényeges különbség van a kezdő tanulók és a „szakértő”, jártas tanulók között. Számukra már zavaró lehet a teljes kezdők számára fontos eljárás.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z="4000" b="1" smtClean="0">
                <a:latin typeface="Times New Roman" pitchFamily="18" charset="0"/>
                <a:cs typeface="Times New Roman" pitchFamily="18" charset="0"/>
              </a:rPr>
              <a:t>Kognitív terhelést csökkentő hatások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prstClr val="black"/>
                </a:solidFill>
                <a:latin typeface="Calibri"/>
              </a:rPr>
              <a:t>1. Nyitott problémák (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Goal free problems</a:t>
            </a:r>
            <a:r>
              <a:rPr lang="hu-HU" sz="3600" dirty="0" smtClean="0">
                <a:solidFill>
                  <a:prstClr val="black"/>
                </a:solidFill>
                <a:latin typeface="Calibri"/>
              </a:rPr>
              <a:t>) 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prstClr val="black"/>
                </a:solidFill>
                <a:latin typeface="Calibri"/>
              </a:rPr>
              <a:t>2. Kidolgozott példák (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Worked examples</a:t>
            </a:r>
            <a:r>
              <a:rPr lang="hu-HU" sz="36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prstClr val="black"/>
                </a:solidFill>
                <a:latin typeface="Calibri"/>
              </a:rPr>
              <a:t>3. Modalitási effektus 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prstClr val="black"/>
                </a:solidFill>
                <a:latin typeface="Calibri"/>
              </a:rPr>
              <a:t>4. Figyelem megosztási effektus (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Split Attention Effect)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prstClr val="black"/>
                </a:solidFill>
                <a:latin typeface="Calibri"/>
              </a:rPr>
              <a:t>5. Szakértői effektus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(Expert Reversal Effect)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b="1" smtClean="0">
                <a:latin typeface="Times New Roman" pitchFamily="18" charset="0"/>
                <a:cs typeface="Times New Roman" pitchFamily="18" charset="0"/>
              </a:rPr>
              <a:t>NYITOTT FELADAT I. 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ClrTx/>
              <a:buSzTx/>
              <a:buFont typeface="Arial" charset="0"/>
              <a:buChar char="•"/>
            </a:pPr>
            <a:r>
              <a:rPr lang="hu-HU" sz="3000" smtClean="0">
                <a:solidFill>
                  <a:srgbClr val="000000"/>
                </a:solidFill>
                <a:latin typeface="Calibri" pitchFamily="34" charset="0"/>
              </a:rPr>
              <a:t>I. </a:t>
            </a:r>
            <a:r>
              <a:rPr lang="hu-HU" sz="3000" b="1" smtClean="0">
                <a:solidFill>
                  <a:srgbClr val="000000"/>
                </a:solidFill>
                <a:latin typeface="Calibri" pitchFamily="34" charset="0"/>
              </a:rPr>
              <a:t>Eredeti verzió: </a:t>
            </a:r>
            <a:r>
              <a:rPr lang="hu-HU" sz="3000" smtClean="0">
                <a:solidFill>
                  <a:srgbClr val="000000"/>
                </a:solidFill>
                <a:latin typeface="Calibri" pitchFamily="34" charset="0"/>
              </a:rPr>
              <a:t>Fel tudunk osztani egy négyzetet pontosan 2015 négyzetre átfedés és hiány nélkül. </a:t>
            </a:r>
          </a:p>
          <a:p>
            <a:pPr marL="342900" indent="-342900" eaLnBrk="1" hangingPunct="1">
              <a:buClrTx/>
              <a:buSzTx/>
              <a:buFont typeface="Arial" charset="0"/>
              <a:buChar char="•"/>
            </a:pPr>
            <a:r>
              <a:rPr lang="hu-HU" sz="3000" smtClean="0">
                <a:solidFill>
                  <a:srgbClr val="000000"/>
                </a:solidFill>
                <a:latin typeface="Calibri" pitchFamily="34" charset="0"/>
              </a:rPr>
              <a:t>II. </a:t>
            </a:r>
            <a:r>
              <a:rPr lang="hu-HU" sz="3000" b="1" smtClean="0">
                <a:solidFill>
                  <a:srgbClr val="000000"/>
                </a:solidFill>
                <a:latin typeface="Calibri" pitchFamily="34" charset="0"/>
              </a:rPr>
              <a:t>Verzió: </a:t>
            </a:r>
            <a:r>
              <a:rPr lang="hu-HU" sz="3000" smtClean="0">
                <a:solidFill>
                  <a:srgbClr val="000000"/>
                </a:solidFill>
                <a:latin typeface="Calibri" pitchFamily="34" charset="0"/>
              </a:rPr>
              <a:t>Próbálj  felbontani egy négyzetet négyzetekre átfedés és hiány nélkül!  Kezdd kis számokkal mint </a:t>
            </a:r>
            <a:r>
              <a:rPr lang="en-US" sz="3000" smtClean="0">
                <a:solidFill>
                  <a:srgbClr val="000000"/>
                </a:solidFill>
                <a:latin typeface="Calibri" pitchFamily="34" charset="0"/>
              </a:rPr>
              <a:t>2, 3, 4, 5, 6, 7, 8, … </a:t>
            </a:r>
            <a:r>
              <a:rPr lang="hu-HU" sz="3000" smtClean="0">
                <a:solidFill>
                  <a:srgbClr val="000000"/>
                </a:solidFill>
                <a:latin typeface="Calibri" pitchFamily="34" charset="0"/>
              </a:rPr>
              <a:t>Próbálj keresni egy szabályosságot!  Mely számokra sikerülhet a felosztás? Igazold általános állításodat! </a:t>
            </a:r>
          </a:p>
          <a:p>
            <a:pPr marL="342900" indent="-342900" eaLnBrk="1" hangingPunct="1">
              <a:buClrTx/>
              <a:buSzTx/>
              <a:buFont typeface="Arial" charset="0"/>
              <a:buChar char="•"/>
            </a:pPr>
            <a:r>
              <a:rPr lang="hu-HU" sz="3000" smtClean="0">
                <a:solidFill>
                  <a:srgbClr val="000000"/>
                </a:solidFill>
                <a:latin typeface="Calibri" pitchFamily="34" charset="0"/>
              </a:rPr>
              <a:t>Felosztható  a négyzet 2015 részre? </a:t>
            </a:r>
            <a:endParaRPr lang="en-US" sz="30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b="1" smtClean="0"/>
              <a:t>NYITOTT FELADAT II.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3000" b="1" dirty="0" smtClean="0">
                <a:solidFill>
                  <a:prstClr val="black"/>
                </a:solidFill>
                <a:latin typeface="Calibri"/>
              </a:rPr>
              <a:t>III. Verzió </a:t>
            </a:r>
            <a:r>
              <a:rPr lang="hu-HU" sz="3000" dirty="0" smtClean="0">
                <a:solidFill>
                  <a:prstClr val="black"/>
                </a:solidFill>
                <a:latin typeface="Calibri"/>
              </a:rPr>
              <a:t>Különböző oldalhosszúságú papírból kivágott négyzetek vannak az asztalon. Próbálj összerakni nagyobb négyzeteket felhasználva a kisebbeket, átfedés és hiány nélkül.  Jegyezd le hogy a kapott négyzeteket hány négyzetből lehetett összeállítani. Próbálj keresni egy szabályosságot, mely számokra lehetséges az összerakás? Lehet összerakni 2013 kis négyzetből egy nagyot? Próbáld indokolni általános állításodat!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latin typeface="Times New Roman" pitchFamily="18" charset="0"/>
                <a:cs typeface="Times New Roman" pitchFamily="18" charset="0"/>
              </a:rPr>
              <a:t>Az előadás szerkezete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Miért van szükség a  kérdés fölvetésére? TIMSS, PISA, egyetemi  belépő zárthelyik </a:t>
            </a:r>
          </a:p>
          <a:p>
            <a:pPr eaLnBrk="1" hangingPunct="1"/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Az emberi memória szerkezete, funkciói</a:t>
            </a:r>
          </a:p>
          <a:p>
            <a:pPr eaLnBrk="1" hangingPunct="1"/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A kognitív terhelési elmélet. Problémamegoldás és kognitív terhelés. </a:t>
            </a:r>
          </a:p>
          <a:p>
            <a:pPr eaLnBrk="1" hangingPunct="1"/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Kognitív terhelést csökkentő módszerek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b="1" smtClean="0"/>
              <a:t>KIDOLGOZOTT PÉLDA </a:t>
            </a:r>
          </a:p>
        </p:txBody>
      </p:sp>
      <p:pic>
        <p:nvPicPr>
          <p:cNvPr id="24579" name="Tartalom helye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b="1" smtClean="0"/>
              <a:t>FIGYELEM-MEGOSZTÁSI HATÁS</a:t>
            </a:r>
          </a:p>
        </p:txBody>
      </p:sp>
      <p:pic>
        <p:nvPicPr>
          <p:cNvPr id="25603" name="Tartalom helye 3" descr="C:\Users\otthon\Desktop\Cognitive Load Theory &amp; Instructional Design at UNSW_elemei\CLT_NET_Aug_97_HTML22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5725" y="1935163"/>
            <a:ext cx="3892550" cy="43894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FIGYELEM ÖSSZPONTOSÍTÁS </a:t>
            </a:r>
          </a:p>
        </p:txBody>
      </p:sp>
      <p:pic>
        <p:nvPicPr>
          <p:cNvPr id="26627" name="Tartalom helye 3" descr="C:\Users\otthon\Desktop\Cognitive Load Theory &amp; Instructional Design at UNSW_elemei\CLT_NET_Aug_97_HTML2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6213" y="1935163"/>
            <a:ext cx="3711575" cy="43894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mtClean="0">
                <a:latin typeface="Times New Roman" pitchFamily="18" charset="0"/>
                <a:cs typeface="Times New Roman" pitchFamily="18" charset="0"/>
              </a:rPr>
              <a:t>KIDOLGOZOTT PÉLDA </a:t>
            </a:r>
          </a:p>
        </p:txBody>
      </p:sp>
      <p:pic>
        <p:nvPicPr>
          <p:cNvPr id="27651" name="Tartalom helye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2113" y="1935163"/>
            <a:ext cx="5819775" cy="43894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      </a:t>
            </a:r>
            <a:r>
              <a:rPr lang="hu-HU" sz="2000" b="1" smtClean="0"/>
              <a:t>FŐ KOMPETENCIÁK: KOMMUNIKÁCIÓ, MATEMATIZÁLÁS, </a:t>
            </a:r>
            <a:br>
              <a:rPr lang="hu-HU" sz="2000" b="1" smtClean="0"/>
            </a:br>
            <a:r>
              <a:rPr lang="hu-HU" sz="2000" b="1" smtClean="0"/>
              <a:t>REPREZENTÁLÁS, KÖVETKEZTETÉS-INDOKLÁS, STRATÉGIÁK TERVEZÉSE,  SZIMBOLIKUS, FORMÁLIS, TECHNIKAI NYELV ÉS MŰVELETEK HASZNÁLATA</a:t>
            </a:r>
            <a:endParaRPr lang="hu-HU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hu-HU" sz="2400" dirty="0" smtClean="0">
                <a:latin typeface="+mj-lt"/>
              </a:rPr>
              <a:t>Ezen kompetenciák hiánya magas matematikai terror indexet jelent, sok ember képtelen hatékonyan megbirkózni a mindennapi élet matematikai problémáival. </a:t>
            </a:r>
          </a:p>
          <a:p>
            <a:pPr>
              <a:lnSpc>
                <a:spcPct val="115000"/>
              </a:lnSpc>
              <a:defRPr/>
            </a:pPr>
            <a:r>
              <a:rPr lang="hu-H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Matematikai terror index </a:t>
            </a:r>
          </a:p>
          <a:p>
            <a:pPr>
              <a:lnSpc>
                <a:spcPct val="115000"/>
              </a:lnSpc>
              <a:defRPr/>
            </a:pPr>
            <a:endParaRPr lang="hu-H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hu-H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>
              <a:lnSpc>
                <a:spcPct val="115000"/>
              </a:lnSpc>
              <a:defRPr/>
            </a:pPr>
            <a:r>
              <a:rPr lang="hu-H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hu-H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TERROR   ELKERÜLÉS     KOMFORT      SZAKÉRTELEM </a:t>
            </a:r>
            <a:endParaRPr lang="hu-H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hu-H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Folyamatos       Hamar elfelejti      Magabiztosan    Fejlett technikai </a:t>
            </a:r>
          </a:p>
          <a:p>
            <a:pPr>
              <a:lnSpc>
                <a:spcPct val="115000"/>
              </a:lnSpc>
              <a:defRPr/>
            </a:pPr>
            <a:r>
              <a:rPr lang="hu-H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kínszenvedés      Hogy kell csinálni  tudja követni     készségek, </a:t>
            </a:r>
            <a:r>
              <a:rPr lang="hu-H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profesz-</a:t>
            </a:r>
            <a:endParaRPr lang="hu-H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hu-H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Hideg verejték      a fontos  neki          a tananyagot     </a:t>
            </a:r>
            <a:r>
              <a:rPr lang="hu-H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szionális</a:t>
            </a:r>
            <a:r>
              <a:rPr lang="hu-H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alkalmazás 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1143000" y="3929063"/>
            <a:ext cx="7215188" cy="71437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ím 1"/>
          <p:cNvSpPr txBox="1">
            <a:spLocks/>
          </p:cNvSpPr>
          <p:nvPr/>
        </p:nvSpPr>
        <p:spPr bwMode="auto">
          <a:xfrm>
            <a:off x="428625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>
              <a:defRPr/>
            </a:pPr>
            <a:r>
              <a:rPr lang="hu-H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571500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>
              <a:defRPr/>
            </a:pPr>
            <a:r>
              <a:rPr lang="hu-H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b="1" smtClean="0">
                <a:latin typeface="Times New Roman" pitchFamily="18" charset="0"/>
                <a:cs typeface="Times New Roman" pitchFamily="18" charset="0"/>
              </a:rPr>
              <a:t>NAGYON FONTOS!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4400" b="1" smtClean="0">
                <a:latin typeface="Times New Roman" pitchFamily="18" charset="0"/>
                <a:cs typeface="Times New Roman" pitchFamily="18" charset="0"/>
              </a:rPr>
              <a:t>PRACTICE! PRACTICE! PRACTICE!!!!!!!!!!!!!!!!!!!!!!!!!</a:t>
            </a:r>
          </a:p>
          <a:p>
            <a:pPr eaLnBrk="1" hangingPunct="1"/>
            <a:r>
              <a:rPr lang="hu-HU" sz="4400" b="1" smtClean="0">
                <a:latin typeface="Times New Roman" pitchFamily="18" charset="0"/>
                <a:cs typeface="Times New Roman" pitchFamily="18" charset="0"/>
              </a:rPr>
              <a:t>GYAKORLÁS! GYAKORLÁS! GYAKORLÁS!!!!!!!!!!!!!!!!!!!!!!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z="4400" b="1" smtClean="0">
                <a:latin typeface="Times New Roman" pitchFamily="18" charset="0"/>
                <a:cs typeface="Times New Roman" pitchFamily="18" charset="0"/>
              </a:rPr>
              <a:t>BÚCSÚZÁS 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hu-HU" sz="4400" b="1" smtClean="0">
                <a:latin typeface="Times New Roman" pitchFamily="18" charset="0"/>
                <a:cs typeface="Times New Roman" pitchFamily="18" charset="0"/>
              </a:rPr>
              <a:t>KÖSZÖNÖM MEGTISZTELŐ FIGYELMÜKET!!!!!!</a:t>
            </a:r>
          </a:p>
          <a:p>
            <a:pPr algn="ctr" eaLnBrk="1" hangingPunct="1"/>
            <a:r>
              <a:rPr lang="hu-HU" sz="4400" b="1" smtClean="0">
                <a:latin typeface="Times New Roman" pitchFamily="18" charset="0"/>
                <a:cs typeface="Times New Roman" pitchFamily="18" charset="0"/>
              </a:rPr>
              <a:t>SZÉP NYARAT, KELLEMES PIHENÉST, FELTÖLTŐDÉST KÍVÁNOK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HATÉKONY TANÍTÁS-TANULÁS FORRÁSAI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1. Az emberi megismerési tudomány (Kognitív pszichológia)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Hogyan sajátítjuk el és használjuk az információkat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2. Mester-tanárok tanítási tapasztalatainak vizsgálata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Hogyan dolgozzák fel az új anyagot? Hogyan ellenőrzik a tanulói megértést? Hogyan segítenek a tanulóknak?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3. Komplex feladatok megoldása során nyújtott tanári irányítások, ötletek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Hangos gondolkodás a feladat-megoldási folyamat során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Konkrét kérdések, útmutatások a tanulóknak (Kosztolányi, Katz)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Tanári modellezés, a feladat tanári megoldása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 smtClean="0">
                <a:latin typeface="Times New Roman" pitchFamily="18" charset="0"/>
                <a:cs typeface="Times New Roman" pitchFamily="18" charset="0"/>
              </a:rPr>
              <a:t>                          PISA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PISA 2012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Matemati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teszt: átlag: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494 </a:t>
            </a: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 pont 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Magyarország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477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 pont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Alacsony teljesítmény  1 vagy  2 :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28,1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jók 5 vagy 6-os kategória: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9,3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Helyezés: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39.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Résztvevők száma: 65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PISA Creative Problem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solving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2012.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 hely a 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résztvevő ország között. 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Gyenge teljesítményt nyújtók 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35%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5-6-os kategória: 5,6%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Szokatlan szituációkban nem tudnak tanulóink értelmesen reagálni.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Problémák: 1. A jól teljesítők száma nagyon alacsony. Többre lenne szükség, hogy jó mérnökeink, közgazdászaink legyenek.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2. A vizsgált évjárat egyharmada funkcionálisan analfabéta, mit tudnak ők teljesíteni a jövőben?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7467600" cy="1143000"/>
          </a:xfrm>
        </p:spPr>
        <p:txBody>
          <a:bodyPr/>
          <a:lstStyle/>
          <a:p>
            <a:pPr algn="ctr" eaLnBrk="1" hangingPunct="1"/>
            <a:r>
              <a:rPr lang="hu-HU" sz="5400" b="1" smtClean="0">
                <a:latin typeface="Times New Roman" pitchFamily="18" charset="0"/>
                <a:cs typeface="Times New Roman" pitchFamily="18" charset="0"/>
              </a:rPr>
              <a:t> TIMSS 2011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u-HU" b="1" dirty="0" smtClean="0"/>
              <a:t>  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    Negyedik osztályosok</a:t>
            </a:r>
            <a:r>
              <a:rPr lang="hu-HU" sz="3000" b="1" u="sng" dirty="0" smtClean="0">
                <a:latin typeface="Times New Roman" pitchFamily="18" charset="0"/>
                <a:cs typeface="Times New Roman" pitchFamily="18" charset="0"/>
              </a:rPr>
              <a:t>:  19. helyezés 47 résztvevő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között, átlagos teljesítmény </a:t>
            </a:r>
            <a:r>
              <a:rPr lang="hu-HU" sz="3000" b="1" u="sng" dirty="0" smtClean="0">
                <a:latin typeface="Times New Roman" pitchFamily="18" charset="0"/>
                <a:cs typeface="Times New Roman" pitchFamily="18" charset="0"/>
              </a:rPr>
              <a:t>515 pont, TIMSS átlag 500 pont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    Nyolcadik osztályosok: </a:t>
            </a: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11. hely 42 résztvevő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között, átlag 505 pont, mely közel van  az 500 pontos TIMSS átlaghoz, de jobb annál.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   Jelentős a különbség  a TIMSS  és a PISA  eredmények között,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Az előbbiben több tiszta matematikai probléma szerepel, míg a PISA problémákban köznapi szituációkban kell felismerni a matematikát.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 smtClean="0">
                <a:latin typeface="Times New Roman" pitchFamily="18" charset="0"/>
                <a:cs typeface="Times New Roman" pitchFamily="18" charset="0"/>
              </a:rPr>
              <a:t>          EGYETEMI ZÁRTHELYI 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hu-HU" sz="2500" smtClean="0">
                <a:latin typeface="Times New Roman" pitchFamily="18" charset="0"/>
                <a:cs typeface="Times New Roman" pitchFamily="18" charset="0"/>
              </a:rPr>
              <a:t>1. Hallgatók nem értik az összefüggéseket.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2. Nem ismerik az alapvető elveket.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3. Nagyon gyenge az  alkalmazási, modellezési képességük, készségük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4. Gyenge az elemző képességük.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5. Nincs rend a mentális munkájukban.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A következőkben a 90%-ról, annak felsőbb kategóriáiról lesz szó. Állításom: </a:t>
            </a:r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E tanulók számára másképp kell tanítani a matematikát, mint a top 10%-nak!!!!!!!!!</a:t>
            </a:r>
            <a:endParaRPr lang="hu-H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EMBERI MEMÓRIA SZERKEZET</a:t>
            </a:r>
            <a:r>
              <a:rPr lang="hu-HU" dirty="0" smtClean="0"/>
              <a:t>E</a:t>
            </a:r>
            <a:endParaRPr lang="hu-HU" b="1" dirty="0"/>
          </a:p>
        </p:txBody>
      </p:sp>
      <p:pic>
        <p:nvPicPr>
          <p:cNvPr id="11267" name="Tartalom helye 3" descr="C:\Users\otthon\Desktop\Cognitive Load Theory &amp; Instructional Design at UNSW_elemei\CLT_NET_Aug_97_HTML6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938338"/>
            <a:ext cx="4114800" cy="4381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z="4000" b="1" smtClean="0"/>
              <a:t>    Munkamemória szerkezete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rövid időre fenntartja és manipulálja az információt. Mentális munkaterület. Agyunk azon része, ahol a tudatos ismeretfeldolgozás folyik.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MM SZERKEZETE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KÖZPONTI SZABÁLYZÓ, VÉGREHAJTÓ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                             CENTRAL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EXECUTIV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hu-HU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Phonologi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tár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zó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kus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tár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Vizuális-téri vázlattömb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belső hang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belső szem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 rot="10800000" flipV="1">
            <a:off x="2071688" y="4214813"/>
            <a:ext cx="1071562" cy="714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 bwMode="blackWhite">
          <a:xfrm rot="5400000">
            <a:off x="3321050" y="4679950"/>
            <a:ext cx="9286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4893469" y="4179094"/>
            <a:ext cx="1000125" cy="9286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                   </a:t>
            </a:r>
            <a:r>
              <a:rPr lang="hu-HU" sz="4000" b="1" smtClean="0">
                <a:latin typeface="Times New Roman" pitchFamily="18" charset="0"/>
                <a:cs typeface="Times New Roman" pitchFamily="18" charset="0"/>
              </a:rPr>
              <a:t>MM korlátai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Korlátozott kapacitás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2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vagy inkább 2-4 új  információegység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megtartása. Információ feldolgozási folyamatok esetén 2 (esetleg) 3 folyamat párhuzamos kezelése.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Idő korlát: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ismétlés nélkül  20-30 másodpercen belül eltűnik az információ.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Irreleváns információ elvetése.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MM kapacitása telítődik ha másik tanuló megzavarja társát, vagy a tanuló mással foglalkozik.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SAJNOS EGYES TANÁROK IS SOKAT „BESZÉLNEK” A FELADATMEGOLDÁS SORÁN, ZAVARVA EZZEL AZ EGYES TANULÓK PRÓBÁLKOZÁSAIT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4572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500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1436</TotalTime>
  <Words>1027</Words>
  <Application>Microsoft Office PowerPoint</Application>
  <PresentationFormat>Diavetítés a képernyőre (4:3 oldalarány)</PresentationFormat>
  <Paragraphs>116</Paragraphs>
  <Slides>26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Tervezősablon</vt:lpstr>
      </vt:variant>
      <vt:variant>
        <vt:i4>4</vt:i4>
      </vt:variant>
      <vt:variant>
        <vt:lpstr>Diacímek</vt:lpstr>
      </vt:variant>
      <vt:variant>
        <vt:i4>26</vt:i4>
      </vt:variant>
    </vt:vector>
  </HeadingPairs>
  <TitlesOfParts>
    <vt:vector size="37" baseType="lpstr">
      <vt:lpstr>Arial</vt:lpstr>
      <vt:lpstr>Calibri</vt:lpstr>
      <vt:lpstr>Constantia</vt:lpstr>
      <vt:lpstr>Wingdings 2</vt:lpstr>
      <vt:lpstr>Times New Roman</vt:lpstr>
      <vt:lpstr>Wingdings</vt:lpstr>
      <vt:lpstr>Symbol</vt:lpstr>
      <vt:lpstr>Áramlás</vt:lpstr>
      <vt:lpstr>1_Áramlás</vt:lpstr>
      <vt:lpstr>2_Áramlás</vt:lpstr>
      <vt:lpstr>3_Áramlás</vt:lpstr>
      <vt:lpstr>A matematika tanításának és tanulásának néhány kognitív pszichológiai kérdése</vt:lpstr>
      <vt:lpstr>Az előadás szerkezete</vt:lpstr>
      <vt:lpstr>HATÉKONY TANÍTÁS-TANULÁS FORRÁSAI </vt:lpstr>
      <vt:lpstr>                          PISA</vt:lpstr>
      <vt:lpstr> TIMSS 2011</vt:lpstr>
      <vt:lpstr>          EGYETEMI ZÁRTHELYI </vt:lpstr>
      <vt:lpstr>EMBERI MEMÓRIA SZERKEZETE</vt:lpstr>
      <vt:lpstr>    Munkamemória szerkezete</vt:lpstr>
      <vt:lpstr>                   MM korlátai</vt:lpstr>
      <vt:lpstr>       Hosszú távú memória </vt:lpstr>
      <vt:lpstr>TANULÁS LÉNYEGE: SÉMÁK ELSAJÁTÍTÁSA ÉS AUTOMATIZÁLÁSA</vt:lpstr>
      <vt:lpstr>COGNITIVE LOAD THEORY  KOGNITÍV TERHELÉS ELMÉLETE</vt:lpstr>
      <vt:lpstr>KTE ÉS A PROBLÉMA-MEGOLDÁS</vt:lpstr>
      <vt:lpstr>MEGOLDÁSI SÉMÁK ELSAJÁTÍTÁSA, AUTOMATIZÁLÁSA!!!!!</vt:lpstr>
      <vt:lpstr>PROBLÉMÁK TELJESEN ÖNÁLLÓ FELDEZTETÉS, PROBLÉMA-MEGOLDÁS ESETÉN</vt:lpstr>
      <vt:lpstr>KEZDŐ ÉS GYAKORLOTT FELADATMEGOLDÓK </vt:lpstr>
      <vt:lpstr>Kognitív terhelést csökkentő hatások</vt:lpstr>
      <vt:lpstr>NYITOTT FELADAT I. </vt:lpstr>
      <vt:lpstr>NYITOTT FELADAT II. </vt:lpstr>
      <vt:lpstr>KIDOLGOZOTT PÉLDA </vt:lpstr>
      <vt:lpstr>FIGYELEM-MEGOSZTÁSI HATÁS</vt:lpstr>
      <vt:lpstr>FIGYELEM ÖSSZPONTOSÍTÁS </vt:lpstr>
      <vt:lpstr>KIDOLGOZOTT PÉLDA </vt:lpstr>
      <vt:lpstr>      FŐ KOMPETENCIÁK: KOMMUNIKÁCIÓ, MATEMATIZÁLÁS,  REPREZENTÁLÁS, KÖVETKEZTETÉS-INDOKLÁS, STRATÉGIÁK TERVEZÉSE,  SZIMBOLIKUS, FORMÁLIS, TECHNIKAI NYELV ÉS MŰVELETEK HASZNÁLATA</vt:lpstr>
      <vt:lpstr>NAGYON FONTOS!</vt:lpstr>
      <vt:lpstr>BÚCSÚZÁS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matematika tanításának és tanulásának néhány kognitív pszichológiai kérdése</dc:title>
  <dc:creator>otthon</dc:creator>
  <cp:lastModifiedBy>IRODA</cp:lastModifiedBy>
  <cp:revision>160</cp:revision>
  <dcterms:created xsi:type="dcterms:W3CDTF">2015-06-10T18:33:38Z</dcterms:created>
  <dcterms:modified xsi:type="dcterms:W3CDTF">2017-11-17T08:19:58Z</dcterms:modified>
</cp:coreProperties>
</file>